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60" r:id="rId6"/>
    <p:sldId id="259" r:id="rId7"/>
    <p:sldId id="261" r:id="rId8"/>
    <p:sldId id="262" r:id="rId9"/>
    <p:sldId id="263" r:id="rId10"/>
    <p:sldId id="267" r:id="rId11"/>
    <p:sldId id="264" r:id="rId12"/>
    <p:sldId id="265" r:id="rId13"/>
    <p:sldId id="266" r:id="rId14"/>
    <p:sldId id="269" r:id="rId15"/>
    <p:sldId id="268" r:id="rId16"/>
    <p:sldId id="271" r:id="rId17"/>
    <p:sldId id="272" r:id="rId18"/>
    <p:sldId id="275" r:id="rId19"/>
    <p:sldId id="273" r:id="rId20"/>
    <p:sldId id="276" r:id="rId21"/>
    <p:sldId id="270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66" d="100"/>
          <a:sy n="166" d="100"/>
        </p:scale>
        <p:origin x="92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81A0-7677-4E1E-ACFA-AEDD3F930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DC1337-745B-4E80-ABFB-B373E83AA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0D946-FAA1-4544-8052-5742B56D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DAEB1E-2E08-4125-9082-48539847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E3C6D-4E72-4BBC-A7A1-2D755D4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75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94605-F4C4-4304-A087-AB83DF76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E3F905-C7DF-4164-BBF3-358CCF8EE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6B2B92-87C2-4A52-9C07-86BF3089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0548FD-622C-4D1A-8674-F0005C94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0A343-93D2-4000-83D7-38588A89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1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59E7980-E01C-48CD-9E7F-74F442921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0E8222-1ADB-4CA5-A7CB-FB6F7A555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EE58E0-05A9-42B9-A07B-A5D1BC2A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763D99-9F7D-4ADB-BABB-C8CF8ACC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9F8214-A6B1-4FA5-B06E-A7D08133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82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26A43-90FE-446D-89E4-AD03980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D6A51-9A4C-4DCB-A854-A5692E98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F4353D-44CC-416F-8DAE-E047D077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A5B8-1F3F-4A0C-A86A-60D09E00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9C865-09DA-4AC9-A53D-C60B4A38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58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7A9B9-CA5E-4CF7-A291-1FF4EE2E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70FFA-0508-48EC-9B2A-BD9644E2A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36CC48-94E0-4982-A13C-5DB181CB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52B6A-4444-4334-AD41-E58B03D4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22E3A6-7510-4397-B3C5-EEB2F29A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7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240FB-0F42-445F-9CAE-5B54C340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510903-B037-498C-A245-E5EA638C8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CE2674-E2A8-4CDC-BC86-257342AC3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F0310B-2F5A-4BC2-B753-50AF4FEF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395BC-BADB-4923-B914-86D9DF14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EFAB08-9FC0-4690-8DC3-41DB2DE0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48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9367D-01A4-42DD-80DA-1F2C2F85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D4E5F8-7154-46B0-A712-E7F77F1DE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492904-C484-4E91-A9AA-0F322B58F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5033C6-1771-4AFA-976D-FA2E6AB1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1CDCCA-68AB-48E5-9ADC-DBA1C6158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1CC151-3323-43FD-AFDB-EB021CD1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95896E-7281-4460-96EA-C8088E19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48DAD8-0BAB-496E-935C-C470C89F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997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B6A5B-3F2C-400D-8B8C-6D49C807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D98613-6279-4AFF-9B98-32EF060B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E96CCA-7728-4422-B676-8485E104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2534BF-A5A9-4196-A72D-F1D0873D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883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F6345F3-7D5C-46FE-B897-0035CBF3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3C45D0-D5CC-4B7C-B035-F8E553DB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8BDFCA-1A65-47B1-A83A-C4B8DCB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69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E38C6-D269-4C76-B8D3-6690AEFF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EB1F1C-FDFA-474E-80BE-4CD89698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F07688-3B04-482C-89C4-2A2AC4344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4F2D6-B681-4194-A5E8-E5D340B6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9A5CA4-0D52-43B3-8384-6406F777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31BB64-2A1E-4713-9DF2-B5AED662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99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C2CF6-F692-4BFF-811A-BCAAE375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D1F3AE-F683-45E3-B201-670F110B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CA93E6-95A9-44CF-B18C-67E4554FB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90CA36-AEA4-4C5E-9066-9529BC9B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58A093-61A0-4F14-BC02-A85A6433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01F20E-54EC-43FA-91DA-2B38F5B5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059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851D52-96D2-4CC6-AC22-68AC029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E8ED6-EA6F-4473-A561-E9D9D430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737A-0903-4AE1-8D95-45A0BB21B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B755D7-8520-41BC-8D5A-A7F50431E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852AEC-A4F5-4FF7-BE1A-EF66000B0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62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4a"/><Relationship Id="rId3" Type="http://schemas.microsoft.com/office/2007/relationships/media" Target="../media/media9.mp4"/><Relationship Id="rId7" Type="http://schemas.microsoft.com/office/2007/relationships/media" Target="../media/media11.m4a"/><Relationship Id="rId12" Type="http://schemas.openxmlformats.org/officeDocument/2006/relationships/image" Target="../media/image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media" Target="../media/media10.m4a"/><Relationship Id="rId11" Type="http://schemas.openxmlformats.org/officeDocument/2006/relationships/image" Target="../media/image9.png"/><Relationship Id="rId5" Type="http://schemas.openxmlformats.org/officeDocument/2006/relationships/audio" Target="NULL" TargetMode="External"/><Relationship Id="rId10" Type="http://schemas.openxmlformats.org/officeDocument/2006/relationships/image" Target="../media/image8.png"/><Relationship Id="rId4" Type="http://schemas.openxmlformats.org/officeDocument/2006/relationships/video" Target="../media/media9.mp4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11" Type="http://schemas.openxmlformats.org/officeDocument/2006/relationships/image" Target="../media/image2.png"/><Relationship Id="rId10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5BAA2-1953-40CE-8B80-E0D893302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Smart Cars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84FD2D-90EC-405C-B915-81F5BA983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Ausarbeitung im Zuge des Praktikums „Parallele Programmierung“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Rami Aly und Christoph Hüter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6D50B01-3F6B-47D3-A2E5-CEFA4E233EA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622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446629-0B06-49D7-881F-68854290F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36" y="1459865"/>
            <a:ext cx="7326418" cy="5307624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2AA058F-328E-466D-995D-167E610B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</p:spTree>
    <p:extLst>
      <p:ext uri="{BB962C8B-B14F-4D97-AF65-F5344CB8AC3E}">
        <p14:creationId xmlns:p14="http://schemas.microsoft.com/office/powerpoint/2010/main" val="13426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6726F1-B27B-4F18-B826-28751AE09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52" y="2844500"/>
            <a:ext cx="5554684" cy="401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E9DCF5-277C-4B82-9512-F76CCABA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Visualisierung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981202-747C-4D76-8D77-0783257F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Visualisierung des Graphens und der Dichte der Autos auf den Kanten.</a:t>
            </a:r>
          </a:p>
          <a:p>
            <a:r>
              <a:rPr lang="de-DE" dirty="0"/>
              <a:t>Visualisierung mit </a:t>
            </a:r>
            <a:r>
              <a:rPr lang="de-DE" dirty="0" err="1"/>
              <a:t>Pyton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,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Mathplot</a:t>
            </a:r>
            <a:endParaRPr lang="de-DE" dirty="0"/>
          </a:p>
          <a:p>
            <a:r>
              <a:rPr lang="de-DE" dirty="0"/>
              <a:t>Erzeuge Animation aus Bilder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1B54922A-AD55-432B-AE66-C5558231540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735.759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9858" y="132430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0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C003C-F6F5-458B-A487-4D19CD4B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99" y="437818"/>
            <a:ext cx="10515600" cy="1325563"/>
          </a:xfrm>
        </p:spPr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Sequenzielles Programm - Visualisierung</a:t>
            </a:r>
          </a:p>
        </p:txBody>
      </p:sp>
      <p:pic>
        <p:nvPicPr>
          <p:cNvPr id="4" name="outputLongOne">
            <a:hlinkClick r:id="" action="ppaction://media"/>
            <a:extLst>
              <a:ext uri="{FF2B5EF4-FFF2-40B4-BE49-F238E27FC236}">
                <a16:creationId xmlns:a16="http://schemas.microsoft.com/office/drawing/2014/main" id="{6C2C95BA-501A-4941-B03E-6FDB93B3AF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6679" y="1690688"/>
            <a:ext cx="5802313" cy="4351338"/>
          </a:xfr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E62D8CEF-A422-4C5A-A217-38A4702D2AC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5906" t="12111" r="14873" b="13965"/>
          <a:stretch/>
        </p:blipFill>
        <p:spPr>
          <a:xfrm>
            <a:off x="5862618" y="1556080"/>
            <a:ext cx="5646716" cy="4485946"/>
          </a:xfrm>
          <a:prstGeom prst="rect">
            <a:avLst/>
          </a:prstGeom>
        </p:spPr>
      </p:pic>
      <p:pic>
        <p:nvPicPr>
          <p:cNvPr id="3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BD422534-3A45-4039-B359-58F8CB0CFD5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17858.2743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856475" y="1763381"/>
            <a:ext cx="406400" cy="406400"/>
          </a:xfrm>
          <a:prstGeom prst="rect">
            <a:avLst/>
          </a:prstGeom>
        </p:spPr>
      </p:pic>
      <p:pic>
        <p:nvPicPr>
          <p:cNvPr id="6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D6479905-3967-45CF-BA7C-EB5D8A5560F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>
                  <p14:fade in="151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71825" y="247524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162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79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954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28D1B-B685-4470-9F54-A61FED4A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Laufzeiten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F7CCA-07EB-41F3-8897-C5DEA124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10 Durchläufe Durchschnitt:</a:t>
            </a:r>
          </a:p>
          <a:p>
            <a:r>
              <a:rPr lang="de-DE" dirty="0"/>
              <a:t>Knoten: 78,  Kanten: 170,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0:00:857, Optimiert: 0:00:75</a:t>
            </a:r>
          </a:p>
          <a:p>
            <a:pPr lvl="1"/>
            <a:r>
              <a:rPr lang="de-DE" dirty="0"/>
              <a:t>Simulation: 00:41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Knoten: 424,  Kanten: 1244,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1:37, Optimiert: 1:06</a:t>
            </a:r>
          </a:p>
          <a:p>
            <a:pPr lvl="1"/>
            <a:r>
              <a:rPr lang="de-DE" dirty="0"/>
              <a:t>Simulation: 27:23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7C8979D0-A216-4355-AE08-4C932D884E3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5159.87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2372" y="254860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4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4246D-9178-4ECD-BDE4-0574544C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a)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F11A8-C3F7-44D4-8EC6-15AAF243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Berechnung des Pfades sequenziell, parallel für mehrere </a:t>
            </a:r>
            <a:r>
              <a:rPr lang="de-DE" dirty="0" err="1"/>
              <a:t>Spawner</a:t>
            </a:r>
            <a:r>
              <a:rPr lang="de-DE" dirty="0"/>
              <a:t> durchführen</a:t>
            </a:r>
          </a:p>
          <a:p>
            <a:r>
              <a:rPr lang="de-DE" dirty="0" err="1"/>
              <a:t>Scatterv</a:t>
            </a:r>
            <a:r>
              <a:rPr lang="de-DE" dirty="0"/>
              <a:t> zur </a:t>
            </a:r>
            <a:r>
              <a:rPr lang="de-DE" dirty="0" err="1"/>
              <a:t>Aufgabenverteillung</a:t>
            </a:r>
            <a:endParaRPr lang="de-DE" dirty="0"/>
          </a:p>
          <a:p>
            <a:r>
              <a:rPr lang="de-DE" dirty="0" err="1"/>
              <a:t>Gatherv</a:t>
            </a:r>
            <a:r>
              <a:rPr lang="de-DE" dirty="0"/>
              <a:t> für alle Prozesse, zum sammeln der Pfade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B247BB-F8AB-4BC9-ABE1-DB2461C2A199}"/>
              </a:ext>
            </a:extLst>
          </p:cNvPr>
          <p:cNvSpPr/>
          <p:nvPr/>
        </p:nvSpPr>
        <p:spPr>
          <a:xfrm>
            <a:off x="838200" y="4380700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Erzeugung des Graphen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87C6AB1-FD1E-4388-B04A-2D1405EFCAB1}"/>
              </a:ext>
            </a:extLst>
          </p:cNvPr>
          <p:cNvSpPr/>
          <p:nvPr/>
        </p:nvSpPr>
        <p:spPr>
          <a:xfrm>
            <a:off x="347714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Master-Prozess sendet Zuständigkeit an alle Prozesse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E8C6A43-8F56-404C-B134-DDFAB2355457}"/>
              </a:ext>
            </a:extLst>
          </p:cNvPr>
          <p:cNvSpPr/>
          <p:nvPr/>
        </p:nvSpPr>
        <p:spPr>
          <a:xfrm>
            <a:off x="605949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Berechnung der Pfade, sequenziell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160FFB-EE03-401C-A894-8CCCC2599D6B}"/>
              </a:ext>
            </a:extLst>
          </p:cNvPr>
          <p:cNvSpPr/>
          <p:nvPr/>
        </p:nvSpPr>
        <p:spPr>
          <a:xfrm>
            <a:off x="883266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Jeder Prozess sammelt alle berechneten Pfade und Kosten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012A5B4-9E8F-4641-BF31-1CCED5F8B155}"/>
              </a:ext>
            </a:extLst>
          </p:cNvPr>
          <p:cNvSpPr/>
          <p:nvPr/>
        </p:nvSpPr>
        <p:spPr>
          <a:xfrm>
            <a:off x="3124998" y="4721207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1335946-B819-4ABA-A03D-00D57F4A09A7}"/>
              </a:ext>
            </a:extLst>
          </p:cNvPr>
          <p:cNvSpPr/>
          <p:nvPr/>
        </p:nvSpPr>
        <p:spPr>
          <a:xfrm>
            <a:off x="5726636" y="4701443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8CD642C-CECE-411D-AB10-611EF52D06BA}"/>
              </a:ext>
            </a:extLst>
          </p:cNvPr>
          <p:cNvSpPr/>
          <p:nvPr/>
        </p:nvSpPr>
        <p:spPr>
          <a:xfrm>
            <a:off x="8394911" y="4702081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36560D56-55DE-497F-939E-EC88424C998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04.64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69530" y="249356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B8451-C9A8-4946-B006-9B4D7EBD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b)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E5957AE-ABE2-4C2E-BF49-06B7B62E5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3" y="3247277"/>
            <a:ext cx="4784984" cy="308993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31DF78A-C932-4232-A3EE-D2BC45745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26" y="3185424"/>
            <a:ext cx="3698109" cy="32136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682DE72-2EE6-4133-8F84-913DD208F923}"/>
              </a:ext>
            </a:extLst>
          </p:cNvPr>
          <p:cNvSpPr txBox="1"/>
          <p:nvPr/>
        </p:nvSpPr>
        <p:spPr>
          <a:xfrm>
            <a:off x="979679" y="1690687"/>
            <a:ext cx="97807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Nutzung der Parallel BGL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Berechnung des kürzesten Pfades parallel, nacheinander für alle </a:t>
            </a:r>
            <a:r>
              <a:rPr lang="de-DE" sz="2600" dirty="0" err="1"/>
              <a:t>Spawner</a:t>
            </a:r>
            <a:endParaRPr lang="de-DE" sz="2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1A846-7F8A-4B57-9DCA-6E3BFA245238}"/>
              </a:ext>
            </a:extLst>
          </p:cNvPr>
          <p:cNvSpPr txBox="1"/>
          <p:nvPr/>
        </p:nvSpPr>
        <p:spPr>
          <a:xfrm>
            <a:off x="1323776" y="6374374"/>
            <a:ext cx="978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http://www.boost.org/doc/libs/1_65_0/libs/graph_parallel/doc/html/overview.html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71358965-7120-4AEC-A3D0-B06A34E1884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1942.12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15062" y="158852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2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EC46F-D314-4570-B7C7-FA8CA921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BF680-A002-46E4-B491-8D5CED9E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Ordne Prozessen Routen zu</a:t>
            </a:r>
          </a:p>
          <a:p>
            <a:r>
              <a:rPr lang="de-DE" dirty="0"/>
              <a:t>Falls mehrere Routen gleiche Kante verwenden, ordne eindeutig einem Prozess zu</a:t>
            </a:r>
          </a:p>
          <a:p>
            <a:r>
              <a:rPr lang="de-DE" dirty="0"/>
              <a:t>Kommunikation, falls Auto Straße eines anderen Prozesses betritt</a:t>
            </a:r>
          </a:p>
          <a:p>
            <a:r>
              <a:rPr lang="de-DE" dirty="0"/>
              <a:t>Kommunikation, falls beim </a:t>
            </a:r>
            <a:r>
              <a:rPr lang="de-DE" dirty="0" err="1"/>
              <a:t>Spawnen</a:t>
            </a:r>
            <a:r>
              <a:rPr lang="de-DE" dirty="0"/>
              <a:t> Kantengewicht auf fremder Edge aktualisiert wird</a:t>
            </a:r>
          </a:p>
          <a:p>
            <a:pPr marL="0" indent="0">
              <a:buNone/>
            </a:pPr>
            <a:r>
              <a:rPr lang="de-DE" dirty="0"/>
              <a:t>Ziel: Wenig Kommunikation bei Aktualisierung des Kantengewichtes, da Route möglichst konsistent einem Prozess zugeordnet wird (Vorteil gegenüber Zerteilung des Graphs)</a:t>
            </a:r>
          </a:p>
        </p:txBody>
      </p:sp>
    </p:spTree>
    <p:extLst>
      <p:ext uri="{BB962C8B-B14F-4D97-AF65-F5344CB8AC3E}">
        <p14:creationId xmlns:p14="http://schemas.microsoft.com/office/powerpoint/2010/main" val="358633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A909E4C-354E-413B-A95C-71478962D86B}"/>
              </a:ext>
            </a:extLst>
          </p:cNvPr>
          <p:cNvSpPr/>
          <p:nvPr/>
        </p:nvSpPr>
        <p:spPr>
          <a:xfrm>
            <a:off x="706458" y="1690688"/>
            <a:ext cx="5253018" cy="474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Prozess1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FB37C75-2172-4D6E-8778-B9250668F2B2}"/>
              </a:ext>
            </a:extLst>
          </p:cNvPr>
          <p:cNvSpPr/>
          <p:nvPr/>
        </p:nvSpPr>
        <p:spPr>
          <a:xfrm>
            <a:off x="5959476" y="1690689"/>
            <a:ext cx="5253018" cy="47403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Prozess 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17749C-6220-44B1-80DD-2A381886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E05F22F-4D3B-47F7-8795-6DBAC46D7386}"/>
              </a:ext>
            </a:extLst>
          </p:cNvPr>
          <p:cNvSpPr/>
          <p:nvPr/>
        </p:nvSpPr>
        <p:spPr>
          <a:xfrm>
            <a:off x="1908311" y="3829310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1241F1C-3CAF-4A38-9A7F-7FFD0DD41BF8}"/>
              </a:ext>
            </a:extLst>
          </p:cNvPr>
          <p:cNvSpPr/>
          <p:nvPr/>
        </p:nvSpPr>
        <p:spPr>
          <a:xfrm>
            <a:off x="3235275" y="1980743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D631168-AB50-4207-AACB-36473BE1A895}"/>
              </a:ext>
            </a:extLst>
          </p:cNvPr>
          <p:cNvSpPr/>
          <p:nvPr/>
        </p:nvSpPr>
        <p:spPr>
          <a:xfrm>
            <a:off x="647019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1B57AC-446C-4783-A113-8E9311D77441}"/>
              </a:ext>
            </a:extLst>
          </p:cNvPr>
          <p:cNvSpPr/>
          <p:nvPr/>
        </p:nvSpPr>
        <p:spPr>
          <a:xfrm>
            <a:off x="1016788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CF389EC-F44A-4E8E-9A28-42AE829502FD}"/>
              </a:ext>
            </a:extLst>
          </p:cNvPr>
          <p:cNvCxnSpPr/>
          <p:nvPr/>
        </p:nvCxnSpPr>
        <p:spPr>
          <a:xfrm>
            <a:off x="2293816" y="3997649"/>
            <a:ext cx="4099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880B640-4F46-4A70-AFE1-80879BB66C0D}"/>
              </a:ext>
            </a:extLst>
          </p:cNvPr>
          <p:cNvCxnSpPr/>
          <p:nvPr/>
        </p:nvCxnSpPr>
        <p:spPr>
          <a:xfrm>
            <a:off x="3588325" y="2267721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EE92E-5FEA-4E28-A884-4D891E367DAF}"/>
              </a:ext>
            </a:extLst>
          </p:cNvPr>
          <p:cNvCxnSpPr/>
          <p:nvPr/>
        </p:nvCxnSpPr>
        <p:spPr>
          <a:xfrm>
            <a:off x="6889262" y="3997649"/>
            <a:ext cx="3192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01EED21B-7F39-400F-8F44-ACB71B7D2079}"/>
              </a:ext>
            </a:extLst>
          </p:cNvPr>
          <p:cNvSpPr/>
          <p:nvPr/>
        </p:nvSpPr>
        <p:spPr>
          <a:xfrm>
            <a:off x="9762920" y="5693277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165EDD-2999-4A59-A038-F3C3E34AFB27}"/>
              </a:ext>
            </a:extLst>
          </p:cNvPr>
          <p:cNvCxnSpPr/>
          <p:nvPr/>
        </p:nvCxnSpPr>
        <p:spPr>
          <a:xfrm>
            <a:off x="6788553" y="4083725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BC4489-2900-434F-884E-9458C4B08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97"/>
          <a:stretch/>
        </p:blipFill>
        <p:spPr>
          <a:xfrm>
            <a:off x="1025352" y="4572651"/>
            <a:ext cx="7735712" cy="1958231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F363F30-657C-4142-B17F-65A673ED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71F9081-B304-4B84-A70F-BDC662660E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1"/>
          <a:stretch/>
        </p:blipFill>
        <p:spPr>
          <a:xfrm>
            <a:off x="1025352" y="2200528"/>
            <a:ext cx="7447833" cy="202136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D878E76-E132-4DA8-A281-DBC16012EC8D}"/>
              </a:ext>
            </a:extLst>
          </p:cNvPr>
          <p:cNvSpPr/>
          <p:nvPr/>
        </p:nvSpPr>
        <p:spPr>
          <a:xfrm>
            <a:off x="895577" y="1444301"/>
            <a:ext cx="7442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/>
              <a:t>RoutingTable</a:t>
            </a:r>
            <a:r>
              <a:rPr lang="de-DE" sz="2800" dirty="0"/>
              <a:t> a), Analyse mit Vampir und </a:t>
            </a:r>
            <a:r>
              <a:rPr lang="de-DE" sz="2800" dirty="0" err="1"/>
              <a:t>Oprofile</a:t>
            </a:r>
            <a:r>
              <a:rPr lang="de-DE" sz="2800" dirty="0"/>
              <a:t>:</a:t>
            </a:r>
          </a:p>
        </p:txBody>
      </p:sp>
      <p:pic>
        <p:nvPicPr>
          <p:cNvPr id="2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27D010FE-92F6-4973-889C-38B2A3A2BD9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4734.65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56623" y="179412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0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2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0DD8C-405F-4242-BF0C-3156E7AC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F249E-1D59-4597-90C5-28FE504B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159" y="14736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RoutingTable</a:t>
            </a:r>
            <a:r>
              <a:rPr lang="de-DE" dirty="0"/>
              <a:t> b), Analyse mit Vampir und </a:t>
            </a:r>
            <a:r>
              <a:rPr lang="de-DE" dirty="0" err="1"/>
              <a:t>Oprofile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4878F6-2C85-4F71-917F-A290F40CF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92"/>
          <a:stretch/>
        </p:blipFill>
        <p:spPr>
          <a:xfrm>
            <a:off x="994745" y="2011726"/>
            <a:ext cx="8306119" cy="2093509"/>
          </a:xfrm>
          <a:prstGeom prst="rect">
            <a:avLst/>
          </a:prstGeom>
        </p:spPr>
      </p:pic>
      <p:pic>
        <p:nvPicPr>
          <p:cNvPr id="8" name="Inhaltsplatzhalter 3">
            <a:extLst>
              <a:ext uri="{FF2B5EF4-FFF2-40B4-BE49-F238E27FC236}">
                <a16:creationId xmlns:a16="http://schemas.microsoft.com/office/drawing/2014/main" id="{112E0D0A-146C-4A14-ADB9-EB9AC6F2A5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7"/>
          <a:stretch/>
        </p:blipFill>
        <p:spPr>
          <a:xfrm>
            <a:off x="1053581" y="4265584"/>
            <a:ext cx="8247283" cy="2161008"/>
          </a:xfrm>
          <a:prstGeom prst="rect">
            <a:avLst/>
          </a:prstGeom>
        </p:spPr>
      </p:pic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4DBCD80C-A9D4-428D-848D-1BBFC77BA2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280.181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68880" y="158509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B84EF-D179-46F3-BAF1-D5AE69F1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95DE4-9348-48FD-A06C-ED020CC4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/>
              <a:t>Problembeschreibung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Modellbeschreibung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Sequenzielles Programm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 err="1"/>
              <a:t>Preprocessing</a:t>
            </a:r>
            <a:endParaRPr lang="de-DE" dirty="0"/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Routentabelle und Simulation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Visualisierung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Laufzeiten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Parallelisierung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Routingtabelle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a)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b)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Bewegung der Autos/Simulation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Performanceanalyse und Skalierbarkeit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Verbesserungen und Ausblick</a:t>
            </a:r>
          </a:p>
          <a:p>
            <a:pPr marL="0" indent="0">
              <a:buNone/>
            </a:pPr>
            <a:endParaRPr lang="de-DE" dirty="0"/>
          </a:p>
          <a:p>
            <a:pPr marL="571500" indent="-571500">
              <a:buFont typeface="+mj-lt"/>
              <a:buAutoNum type="roman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75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B8126-00BC-4BE0-AEAD-A783A843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E865D-17FF-4E08-8E0C-887F70CA0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2E5A1-5283-4E38-A78C-23D8FBB10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4" y="1433591"/>
            <a:ext cx="5805265" cy="43539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7E0A5B-94A9-495E-B366-7D985259B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63" y="1539899"/>
            <a:ext cx="5521776" cy="414133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BE679CB-54A5-4F3D-8B68-77EC312928B5}"/>
              </a:ext>
            </a:extLst>
          </p:cNvPr>
          <p:cNvSpPr/>
          <p:nvPr/>
        </p:nvSpPr>
        <p:spPr>
          <a:xfrm>
            <a:off x="6144495" y="5846543"/>
            <a:ext cx="5394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alternative Karte: 16700 Knoten, 39982 Kanten bis 3 Prozesse getestet, bei n = </a:t>
            </a:r>
            <a:r>
              <a:rPr lang="de-DE" b="1" dirty="0"/>
              <a:t>3</a:t>
            </a:r>
            <a:r>
              <a:rPr lang="de-DE" dirty="0"/>
              <a:t> </a:t>
            </a:r>
            <a:r>
              <a:rPr lang="de-DE" dirty="0" err="1"/>
              <a:t>Speedup</a:t>
            </a:r>
            <a:r>
              <a:rPr lang="de-DE" dirty="0"/>
              <a:t> von </a:t>
            </a:r>
            <a:r>
              <a:rPr lang="de-DE" b="1" dirty="0"/>
              <a:t>0.984</a:t>
            </a:r>
          </a:p>
        </p:txBody>
      </p:sp>
      <p:pic>
        <p:nvPicPr>
          <p:cNvPr id="8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BA0523D6-9CB4-44D2-9881-94A7956C37A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3052.448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4654" y="123039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4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9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EB608-D742-413F-BDE2-09A90FE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Verbesserungen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0D1E4-EF62-4A72-8E65-FCD49F07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der Parallelisierung der </a:t>
            </a:r>
            <a:r>
              <a:rPr lang="de-DE" dirty="0" err="1"/>
              <a:t>RoutingTables</a:t>
            </a:r>
            <a:r>
              <a:rPr lang="de-DE" dirty="0"/>
              <a:t> auch doppelte Berechnungen filtern</a:t>
            </a:r>
          </a:p>
          <a:p>
            <a:r>
              <a:rPr lang="de-DE" dirty="0"/>
              <a:t>Bessere Heuristik für </a:t>
            </a:r>
            <a:r>
              <a:rPr lang="de-DE" dirty="0" err="1"/>
              <a:t>TimeTables</a:t>
            </a:r>
            <a:r>
              <a:rPr lang="de-DE" dirty="0"/>
              <a:t> finden</a:t>
            </a:r>
          </a:p>
          <a:p>
            <a:r>
              <a:rPr lang="de-DE" dirty="0"/>
              <a:t>Funktion einbauen, dass alle n-</a:t>
            </a:r>
            <a:r>
              <a:rPr lang="de-DE" dirty="0" err="1"/>
              <a:t>ten</a:t>
            </a:r>
            <a:r>
              <a:rPr lang="de-DE" dirty="0"/>
              <a:t> optimalen Routen gespeichert und verwendet werden</a:t>
            </a:r>
          </a:p>
          <a:p>
            <a:r>
              <a:rPr lang="de-DE" dirty="0"/>
              <a:t>Parallel BGL: </a:t>
            </a:r>
            <a:r>
              <a:rPr lang="de-DE" dirty="0" err="1"/>
              <a:t>Eager</a:t>
            </a:r>
            <a:r>
              <a:rPr lang="de-DE" dirty="0"/>
              <a:t> Dijkstra oder Delta Routing verwenden, da bessere strong </a:t>
            </a:r>
            <a:r>
              <a:rPr lang="de-DE" dirty="0" err="1"/>
              <a:t>scaling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5997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E7F12-DC13-4055-AF5E-4D050C36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A9540-238E-48D8-94FD-7D125D627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/>
              <a:t>Gegeben</a:t>
            </a:r>
            <a:r>
              <a:rPr lang="de-DE" dirty="0"/>
              <a:t>: Karte eines Straßennetzes, Autos mit Start- und Zielorten, die zu unterschiedlichen Zeitpunkten die Karte betreten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Ziel</a:t>
            </a:r>
            <a:r>
              <a:rPr lang="de-DE" dirty="0"/>
              <a:t>: Konstruktion von optimalen Wegen und intelligente Berechnung eines möglichst optimalen Weges von Fahrzeugen zu einem Ziel in komplexen Straßennetzen</a:t>
            </a:r>
          </a:p>
          <a:p>
            <a:r>
              <a:rPr lang="de-DE" dirty="0"/>
              <a:t>Intelligent bedeutet hier, dass Autos stark befahrende Straßen und Staus verhindern, um somit ihr Ziel schneller erreichen.</a:t>
            </a:r>
          </a:p>
          <a:p>
            <a:r>
              <a:rPr lang="de-DE" dirty="0"/>
              <a:t>Hohe Komplexität und Skalierbarkeit des Problems gute Voraussetzung für Parallelisierung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036B49B1-0D84-4ED9-8304-AC0B19108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5244" y="12057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2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9B6B83B-4F73-4639-90B1-F99BE403E8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Gerichteter Graph (V, E)</a:t>
                </a:r>
              </a:p>
              <a:p>
                <a:r>
                  <a:rPr lang="de-DE" dirty="0"/>
                  <a:t>Kante hat Kapazitätsfunktion e</a:t>
                </a:r>
              </a:p>
              <a:p>
                <a:r>
                  <a:rPr lang="de-DE" dirty="0"/>
                  <a:t>Kantengewichtsfunktion f, abhängig von e</a:t>
                </a:r>
              </a:p>
              <a:p>
                <a:r>
                  <a:rPr lang="de-DE" dirty="0" err="1"/>
                  <a:t>Spawner</a:t>
                </a:r>
                <a:r>
                  <a:rPr lang="de-DE" dirty="0"/>
                  <a:t> S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de-DE" dirty="0"/>
                  <a:t> V Eintrittspunkt für Marken</a:t>
                </a:r>
              </a:p>
              <a:p>
                <a:r>
                  <a:rPr lang="de-DE" dirty="0"/>
                  <a:t>Ampelfunktonalität von Knoten übernommen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9B6B83B-4F73-4639-90B1-F99BE403E8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10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B87456C4-E5DC-44F1-8808-CC31C2505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Problem- und Modellbeschreibung</a:t>
            </a:r>
          </a:p>
        </p:txBody>
      </p:sp>
      <p:pic>
        <p:nvPicPr>
          <p:cNvPr id="6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0E93E61F-CF8E-4B24-9521-B8031821A30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445.55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27444" y="172894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76D52-61BB-45C7-B70B-F1219A81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6ABF24-B85B-469E-B568-86847CF8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Kartendatenbank OpenStreetMap(Geofabrik)</a:t>
            </a:r>
          </a:p>
          <a:p>
            <a:r>
              <a:rPr lang="de-DE" dirty="0" err="1"/>
              <a:t>Pythonscript</a:t>
            </a:r>
            <a:r>
              <a:rPr lang="de-DE" dirty="0"/>
              <a:t> zum Extrahieren der Knoten und relevanten Straßen</a:t>
            </a:r>
          </a:p>
          <a:p>
            <a:r>
              <a:rPr lang="de-DE" dirty="0"/>
              <a:t>Anpassung und Normierung der Koordinaten und Längen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126E8E-BFDF-43C7-8E15-C5911E984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6" y="3308803"/>
            <a:ext cx="6117915" cy="2818977"/>
          </a:xfrm>
          <a:prstGeom prst="rect">
            <a:avLst/>
          </a:prstGeom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6A15116-52BB-4393-B364-B7D14722D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269790"/>
              </p:ext>
            </p:extLst>
          </p:nvPr>
        </p:nvGraphicFramePr>
        <p:xfrm>
          <a:off x="7106698" y="3711551"/>
          <a:ext cx="4432341" cy="76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447">
                  <a:extLst>
                    <a:ext uri="{9D8B030D-6E8A-4147-A177-3AD203B41FA5}">
                      <a16:colId xmlns:a16="http://schemas.microsoft.com/office/drawing/2014/main" val="1036723495"/>
                    </a:ext>
                  </a:extLst>
                </a:gridCol>
                <a:gridCol w="1477447">
                  <a:extLst>
                    <a:ext uri="{9D8B030D-6E8A-4147-A177-3AD203B41FA5}">
                      <a16:colId xmlns:a16="http://schemas.microsoft.com/office/drawing/2014/main" val="3923801172"/>
                    </a:ext>
                  </a:extLst>
                </a:gridCol>
                <a:gridCol w="1477447">
                  <a:extLst>
                    <a:ext uri="{9D8B030D-6E8A-4147-A177-3AD203B41FA5}">
                      <a16:colId xmlns:a16="http://schemas.microsoft.com/office/drawing/2014/main" val="2669831091"/>
                    </a:ext>
                  </a:extLst>
                </a:gridCol>
              </a:tblGrid>
              <a:tr h="380487"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211064"/>
                  </a:ext>
                </a:extLst>
              </a:tr>
              <a:tr h="380487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73246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6C58640-4A8A-4001-AB5B-C67742B40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879381"/>
              </p:ext>
            </p:extLst>
          </p:nvPr>
        </p:nvGraphicFramePr>
        <p:xfrm>
          <a:off x="7106698" y="5237714"/>
          <a:ext cx="4321390" cy="750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695">
                  <a:extLst>
                    <a:ext uri="{9D8B030D-6E8A-4147-A177-3AD203B41FA5}">
                      <a16:colId xmlns:a16="http://schemas.microsoft.com/office/drawing/2014/main" val="652642536"/>
                    </a:ext>
                  </a:extLst>
                </a:gridCol>
                <a:gridCol w="2160695">
                  <a:extLst>
                    <a:ext uri="{9D8B030D-6E8A-4147-A177-3AD203B41FA5}">
                      <a16:colId xmlns:a16="http://schemas.microsoft.com/office/drawing/2014/main" val="4026580484"/>
                    </a:ext>
                  </a:extLst>
                </a:gridCol>
              </a:tblGrid>
              <a:tr h="375339"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r>
                        <a:rPr lang="de-DE" dirty="0"/>
                        <a:t> 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39802"/>
                  </a:ext>
                </a:extLst>
              </a:tr>
              <a:tr h="375339"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87228"/>
                  </a:ext>
                </a:extLst>
              </a:tr>
            </a:tbl>
          </a:graphicData>
        </a:graphic>
      </p:graphicFrame>
      <p:pic>
        <p:nvPicPr>
          <p:cNvPr id="6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8B1A58A0-E2AC-4DEB-B290-1335B4BA2B2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840.1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1352" y="137857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E1ABB-5330-4A69-951D-34E6A457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Lösungsansatz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6A197-2BE3-44AF-B1C9-E56F1020B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31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Routentabelle und </a:t>
            </a:r>
            <a:r>
              <a:rPr lang="de-DE" dirty="0" err="1"/>
              <a:t>Timetable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Bewegung und Simulation der Autos</a:t>
            </a:r>
          </a:p>
        </p:txBody>
      </p:sp>
      <p:pic>
        <p:nvPicPr>
          <p:cNvPr id="5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D388B085-D1F9-4CD7-930F-5CF204F984C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264.2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78906" y="14874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9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7B717-0908-4E7F-A182-C7C2DC1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RoutingTable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EF8597-84D5-4DF5-8F38-03F97068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Erzeuge Graph aus extrahierten Informationen im C++ Programm</a:t>
            </a:r>
          </a:p>
          <a:p>
            <a:r>
              <a:rPr lang="de-DE" dirty="0"/>
              <a:t>Randknoten werden als </a:t>
            </a:r>
            <a:r>
              <a:rPr lang="de-DE" dirty="0" err="1"/>
              <a:t>Spawner</a:t>
            </a:r>
            <a:r>
              <a:rPr lang="de-DE" dirty="0"/>
              <a:t> ausgewählt (beliebig änderbar)</a:t>
            </a:r>
          </a:p>
          <a:p>
            <a:r>
              <a:rPr lang="de-DE" dirty="0"/>
              <a:t>Benutze A* Start Algorithmus und Luftlinie als Heuristik zur Berechnung (Boost Graph Library [BGL])</a:t>
            </a:r>
          </a:p>
          <a:p>
            <a:pPr marL="0" indent="0">
              <a:buNone/>
            </a:pPr>
            <a:r>
              <a:rPr lang="de-DE" dirty="0"/>
              <a:t>Pfade:					Kosten: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	Nachbarn: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BFB6DFA-1E1D-42AE-B269-146B66CCD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620459"/>
              </p:ext>
            </p:extLst>
          </p:nvPr>
        </p:nvGraphicFramePr>
        <p:xfrm>
          <a:off x="838200" y="4001294"/>
          <a:ext cx="4900713" cy="1108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571">
                  <a:extLst>
                    <a:ext uri="{9D8B030D-6E8A-4147-A177-3AD203B41FA5}">
                      <a16:colId xmlns:a16="http://schemas.microsoft.com/office/drawing/2014/main" val="860005263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257849788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1183743439"/>
                    </a:ext>
                  </a:extLst>
                </a:gridCol>
              </a:tblGrid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764740"/>
                  </a:ext>
                </a:extLst>
              </a:tr>
              <a:tr h="376905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(…..</a:t>
                      </a:r>
                      <a:r>
                        <a:rPr lang="de-DE" dirty="0" err="1"/>
                        <a:t>cba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765554"/>
                  </a:ext>
                </a:extLst>
              </a:tr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abc</a:t>
                      </a:r>
                      <a:r>
                        <a:rPr lang="de-DE" dirty="0"/>
                        <a:t>….)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3492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5244579-1D90-496B-945E-64BDD003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6891"/>
              </p:ext>
            </p:extLst>
          </p:nvPr>
        </p:nvGraphicFramePr>
        <p:xfrm>
          <a:off x="6446712" y="4005742"/>
          <a:ext cx="4816863" cy="112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621">
                  <a:extLst>
                    <a:ext uri="{9D8B030D-6E8A-4147-A177-3AD203B41FA5}">
                      <a16:colId xmlns:a16="http://schemas.microsoft.com/office/drawing/2014/main" val="3276763397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2675648608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3152542997"/>
                    </a:ext>
                  </a:extLst>
                </a:gridCol>
              </a:tblGrid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906587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81522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06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1571B806-B706-481A-963D-0FED2970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14878"/>
              </p:ext>
            </p:extLst>
          </p:nvPr>
        </p:nvGraphicFramePr>
        <p:xfrm>
          <a:off x="3672907" y="5186585"/>
          <a:ext cx="45792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614">
                  <a:extLst>
                    <a:ext uri="{9D8B030D-6E8A-4147-A177-3AD203B41FA5}">
                      <a16:colId xmlns:a16="http://schemas.microsoft.com/office/drawing/2014/main" val="3978787352"/>
                    </a:ext>
                  </a:extLst>
                </a:gridCol>
                <a:gridCol w="2289614">
                  <a:extLst>
                    <a:ext uri="{9D8B030D-6E8A-4147-A177-3AD203B41FA5}">
                      <a16:colId xmlns:a16="http://schemas.microsoft.com/office/drawing/2014/main" val="3263548725"/>
                    </a:ext>
                  </a:extLst>
                </a:gridCol>
              </a:tblGrid>
              <a:tr h="30876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K_nearest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4668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{n</a:t>
                      </a:r>
                      <a:r>
                        <a:rPr lang="de-DE" sz="1100" dirty="0"/>
                        <a:t>1,….,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1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868066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05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30730"/>
                  </a:ext>
                </a:extLst>
              </a:tr>
              <a:tr h="365207">
                <a:tc>
                  <a:txBody>
                    <a:bodyPr/>
                    <a:lstStyle/>
                    <a:p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10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18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735266"/>
                  </a:ext>
                </a:extLst>
              </a:tr>
            </a:tbl>
          </a:graphicData>
        </a:graphic>
      </p:graphicFrame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DF4CB6FE-EC82-46BA-B16A-84CA7335D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36442" y="207801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8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028AD-67BA-42E7-89E2-300C8E48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54EB8-AABD-41BC-9E1B-C96D3FC2E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Spawner</a:t>
            </a:r>
            <a:r>
              <a:rPr lang="de-DE" dirty="0"/>
              <a:t> erzeugen Marken mit Ziel</a:t>
            </a:r>
          </a:p>
          <a:p>
            <a:r>
              <a:rPr lang="de-DE" dirty="0"/>
              <a:t>Suche Pfad mit niedrigstem Wert: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Jede Kante speichert in einer </a:t>
            </a:r>
            <a:r>
              <a:rPr lang="de-DE" dirty="0" err="1"/>
              <a:t>Timetable</a:t>
            </a:r>
            <a:r>
              <a:rPr lang="de-DE" dirty="0"/>
              <a:t> für jeden Zeitpunkt voraussichtliche Belegung</a:t>
            </a:r>
          </a:p>
          <a:p>
            <a:r>
              <a:rPr lang="de-DE" dirty="0"/>
              <a:t>Nach Wahl der Route aktualisiere die </a:t>
            </a:r>
            <a:r>
              <a:rPr lang="de-DE" dirty="0" err="1"/>
              <a:t>Timetable</a:t>
            </a:r>
            <a:r>
              <a:rPr lang="de-DE" dirty="0"/>
              <a:t> für alle betroffenen Kanten mit </a:t>
            </a:r>
            <a:r>
              <a:rPr lang="de-DE" dirty="0" err="1"/>
              <a:t>Heurisitk</a:t>
            </a:r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A51384-FB9F-453F-8D35-32C0E6078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17" y="2853665"/>
            <a:ext cx="5618554" cy="953147"/>
          </a:xfrm>
          <a:prstGeom prst="rect">
            <a:avLst/>
          </a:prstGeom>
        </p:spPr>
      </p:pic>
      <p:pic>
        <p:nvPicPr>
          <p:cNvPr id="13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339EFCB3-8969-42B3-BF27-1390098BE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21516" y="16224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7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05BE-8A6F-4D20-B779-F95FF2A3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994C69-3B6B-49F1-A4A9-90747080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Bewegung von Marke innerhalb der Kante wird über eine Schlange geregelt</a:t>
            </a:r>
          </a:p>
          <a:p>
            <a:r>
              <a:rPr lang="de-DE" dirty="0"/>
              <a:t>Das Wechseln der Kante wird von dem verbundenen Knoten gesteuert</a:t>
            </a:r>
          </a:p>
          <a:p>
            <a:pPr lvl="1"/>
            <a:r>
              <a:rPr lang="de-DE" dirty="0"/>
              <a:t>Bedingung: Ampel grün und noch Platz auf der Kante</a:t>
            </a:r>
          </a:p>
          <a:p>
            <a:r>
              <a:rPr lang="de-DE" dirty="0"/>
              <a:t>Bewegung der Autos geschieht in zwei Schritten:</a:t>
            </a:r>
          </a:p>
          <a:p>
            <a:pPr lvl="1"/>
            <a:r>
              <a:rPr lang="de-DE" dirty="0"/>
              <a:t>Bewege Marke und merke falls es Edge überschreiten möchte</a:t>
            </a:r>
          </a:p>
          <a:p>
            <a:pPr lvl="1"/>
            <a:r>
              <a:rPr lang="de-DE" dirty="0"/>
              <a:t>Prüfe ob Marke Edge überschreiten kann und bewege es um verbleibende Strecke</a:t>
            </a:r>
          </a:p>
          <a:p>
            <a:r>
              <a:rPr lang="de-DE" dirty="0"/>
              <a:t>Verlässt Marke Kante, aktualisiere Gewicht und zerstöre sie ggf.</a:t>
            </a:r>
          </a:p>
          <a:p>
            <a:r>
              <a:rPr lang="de-DE" dirty="0"/>
              <a:t>Speichere Belegung und Kapazität jeder Kante nach jedem </a:t>
            </a:r>
            <a:r>
              <a:rPr lang="de-DE" dirty="0" err="1"/>
              <a:t>Step</a:t>
            </a:r>
            <a:r>
              <a:rPr lang="de-DE" dirty="0"/>
              <a:t> in Datei ab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70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761</Words>
  <Application>Microsoft Office PowerPoint</Application>
  <PresentationFormat>Breitbild</PresentationFormat>
  <Paragraphs>190</Paragraphs>
  <Slides>21</Slides>
  <Notes>0</Notes>
  <HiddenSlides>0</HiddenSlides>
  <MMClips>17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Office</vt:lpstr>
      <vt:lpstr>Smart Cars</vt:lpstr>
      <vt:lpstr>Agenda</vt:lpstr>
      <vt:lpstr>Kontext</vt:lpstr>
      <vt:lpstr>Problem- und Modellbeschreibung</vt:lpstr>
      <vt:lpstr>Sequentielles Programm - Preprocessing</vt:lpstr>
      <vt:lpstr>Lösungsansatz</vt:lpstr>
      <vt:lpstr>Sequentielles Programm - RoutingTable</vt:lpstr>
      <vt:lpstr>Sequentielles Programm - Simulation</vt:lpstr>
      <vt:lpstr>Sequentielles Programm - Simulation</vt:lpstr>
      <vt:lpstr>Sequentielles Programm - Simulation</vt:lpstr>
      <vt:lpstr>Sequentielles Programm - Visualisierung</vt:lpstr>
      <vt:lpstr>Sequenzielles Programm - Visualisierung</vt:lpstr>
      <vt:lpstr>Sequentielles Programm - Laufzeiten</vt:lpstr>
      <vt:lpstr>Parallelisierung – RoutingTable, Methode a)</vt:lpstr>
      <vt:lpstr>Parallelisierung – RoutingTable, Methode b)</vt:lpstr>
      <vt:lpstr>Parallelisierung - Simulation</vt:lpstr>
      <vt:lpstr>Parallelisierung - Simulation</vt:lpstr>
      <vt:lpstr>Performanceanalyse und Skalierbarkeit</vt:lpstr>
      <vt:lpstr>Performanceanalyse und Skalierbarkeit</vt:lpstr>
      <vt:lpstr>Performanceanalyse und Skalierbarkeit</vt:lpstr>
      <vt:lpstr>Verbesserungen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Cars</dc:title>
  <dc:creator>Rami Aly</dc:creator>
  <cp:lastModifiedBy>Rami Aly</cp:lastModifiedBy>
  <cp:revision>89</cp:revision>
  <dcterms:created xsi:type="dcterms:W3CDTF">2017-09-09T18:48:17Z</dcterms:created>
  <dcterms:modified xsi:type="dcterms:W3CDTF">2017-09-20T17:57:57Z</dcterms:modified>
</cp:coreProperties>
</file>